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11" r:id="rId4"/>
    <p:sldMasterId id="2147483724" r:id="rId5"/>
    <p:sldMasterId id="2147483748" r:id="rId6"/>
    <p:sldMasterId id="2147483760" r:id="rId7"/>
    <p:sldMasterId id="2147483786" r:id="rId8"/>
  </p:sldMasterIdLst>
  <p:notesMasterIdLst>
    <p:notesMasterId r:id="rId33"/>
  </p:notesMasterIdLst>
  <p:sldIdLst>
    <p:sldId id="264" r:id="rId9"/>
    <p:sldId id="274" r:id="rId10"/>
    <p:sldId id="275" r:id="rId11"/>
    <p:sldId id="276" r:id="rId12"/>
    <p:sldId id="330" r:id="rId13"/>
    <p:sldId id="283" r:id="rId14"/>
    <p:sldId id="320" r:id="rId15"/>
    <p:sldId id="318" r:id="rId16"/>
    <p:sldId id="319" r:id="rId17"/>
    <p:sldId id="325" r:id="rId18"/>
    <p:sldId id="327" r:id="rId19"/>
    <p:sldId id="326" r:id="rId20"/>
    <p:sldId id="322" r:id="rId21"/>
    <p:sldId id="261" r:id="rId22"/>
    <p:sldId id="331" r:id="rId23"/>
    <p:sldId id="332" r:id="rId24"/>
    <p:sldId id="311" r:id="rId25"/>
    <p:sldId id="280" r:id="rId26"/>
    <p:sldId id="329" r:id="rId27"/>
    <p:sldId id="312" r:id="rId28"/>
    <p:sldId id="313" r:id="rId29"/>
    <p:sldId id="314" r:id="rId30"/>
    <p:sldId id="315" r:id="rId31"/>
    <p:sldId id="316" r:id="rId32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10" d="100"/>
          <a:sy n="110" d="100"/>
        </p:scale>
        <p:origin x="16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71D2-0F36-4FF4-BF8A-840805451CC8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79CB-59B3-4276-BB89-78C559FD2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1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7632939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3366599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5833331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13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13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1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F01DC3-5E5D-47B0-B048-C2CBACFC508F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0504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07880-6B38-4705-B895-0A5332D17E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556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0803-40A7-4C46-96DE-C257B4DCF2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5724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588F-40B2-432A-8C86-A4B3DCDE82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0233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08E1-9303-49B8-97F8-0A7B132FF1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0350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10B4-70CC-40FD-970B-03A2D1ED96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0829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C5A09-17B7-4AE4-9A16-723928FCE7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9862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384FF-E96B-4DF5-BE15-03335F483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8803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9429149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6063F-1199-43F0-BBAB-3D9801D842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522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F2EF-C838-465E-959D-BCA9CAE07E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557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DCB4-457B-4E39-9195-B01302E53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358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9DC71F-6D6F-452E-9C19-5D299BA8CD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34968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13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13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1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F01DC3-5E5D-47B0-B048-C2CBACFC508F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9979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07880-6B38-4705-B895-0A5332D17E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76623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0803-40A7-4C46-96DE-C257B4DCF2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98948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588F-40B2-432A-8C86-A4B3DCDE82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10427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08E1-9303-49B8-97F8-0A7B132FF1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22010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10B4-70CC-40FD-970B-03A2D1ED96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1465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86974625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C5A09-17B7-4AE4-9A16-723928FCE7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3064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384FF-E96B-4DF5-BE15-03335F483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62680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6063F-1199-43F0-BBAB-3D9801D842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00946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F2EF-C838-465E-959D-BCA9CAE07E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02663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DCB4-457B-4E39-9195-B01302E53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6381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9DC71F-6D6F-452E-9C19-5D299BA8CD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70443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13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13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1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13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F01DC3-5E5D-47B0-B048-C2CBACFC508F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2586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07880-6B38-4705-B895-0A5332D17E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8122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0803-40A7-4C46-96DE-C257B4DCF2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43091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588F-40B2-432A-8C86-A4B3DCDE82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14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72663505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08E1-9303-49B8-97F8-0A7B132FF1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0516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10B4-70CC-40FD-970B-03A2D1ED96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01730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C5A09-17B7-4AE4-9A16-723928FCE7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62212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384FF-E96B-4DF5-BE15-03335F4839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2655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6063F-1199-43F0-BBAB-3D9801D842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5539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F2EF-C838-465E-959D-BCA9CAE07E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97893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DCB4-457B-4E39-9195-B01302E53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10991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9DC71F-6D6F-452E-9C19-5D299BA8CD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28732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7E6B4A-9ABC-4410-8308-AE8D8F0D5F9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09276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96DB-1787-41E8-B142-6EBDC64280A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6628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04309650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7A16B-791B-49EA-9B6D-A33B6F58D52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03192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9F1F-9430-4259-A81E-0191E74B99B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8253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3943-AD66-424F-929C-AF514DE670A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00867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BF31-297E-4016-B386-ADBDDB0766B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6650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6F003B-7413-41CA-8CD6-52050752CEB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8666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8315-6B8C-49A2-9DDF-4DE7A46F76C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7866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3BA03-6FF7-42E4-9805-6808C7CC3B3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9189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440A-1C3F-4931-B66C-76EB3B65B3A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55233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1ABE-483D-4286-949E-741D17D9B20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92330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556B-A083-45AC-B829-0A9D0BB835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634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24986275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E38F-DB0E-42F4-9FFB-C677F3EA24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0982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1169-5CF2-4A3C-B226-4048D66EDF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45140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8740-6DAF-47D9-A1FE-CB063C5E9D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74920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0806-71D3-488D-B762-81B7D14C7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67392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EF37-CEF0-4CD5-8FB7-EF4186DB4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54077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406C-D7B4-46C7-A5B9-F90B41434B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80095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BEA8-3CEE-4DEA-84DA-3017F55B3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5888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91B8-6671-4DF7-AF20-A61254E14D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75549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C760-54B4-4433-866C-F147835F9C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6560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DDBA-F8E9-4675-9EA4-2C028A1979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467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32424696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E21F-5045-4812-AC53-35C544BFD3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31760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C5D1-7321-4139-AFA7-B508A09B4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9461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EFA9-F142-4030-BF12-A7A21A96F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68809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2F02-0C3D-412B-AFAF-BEA65C6D4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0336"/>
      </p:ext>
    </p:extLst>
  </p:cSld>
  <p:clrMapOvr>
    <a:masterClrMapping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177C-872F-4B5E-86DF-5DA5430988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96897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5D68-1E7E-4565-BB2D-41F421434C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11364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8AA0-E1D4-4ADF-BAC9-47E9DE50E1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92610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A354-5207-4D26-82CB-640FE7A64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23300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9085-C207-462B-9398-BABB53C88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43341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443F-C579-48D5-9E72-DD731FBA1E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34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72672785"/>
      </p:ext>
    </p:extLst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878F-5220-45AC-BCF9-DD811DE46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1799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F48B-5CE7-4747-9A7C-498E524E1B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08815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E21F-5045-4812-AC53-35C544BFD3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85893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C5D1-7321-4139-AFA7-B508A09B4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145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EFA9-F142-4030-BF12-A7A21A96F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619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2F02-0C3D-412B-AFAF-BEA65C6D4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9966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177C-872F-4B5E-86DF-5DA5430988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82122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5D68-1E7E-4565-BB2D-41F421434C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46881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8AA0-E1D4-4ADF-BAC9-47E9DE50E1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4100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A354-5207-4D26-82CB-640FE7A640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825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26819142"/>
      </p:ext>
    </p:extLst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9085-C207-462B-9398-BABB53C88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52397"/>
      </p:ext>
    </p:extLst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443F-C579-48D5-9E72-DD731FBA1E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346"/>
      </p:ext>
    </p:extLst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878F-5220-45AC-BCF9-DD811DE46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36887"/>
      </p:ext>
    </p:extLst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F48B-5CE7-4747-9A7C-498E524E1B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9132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21.10.2010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72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BD403E-0B87-4309-BB85-CA19BAF091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BD403E-0B87-4309-BB85-CA19BAF091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9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BD403E-0B87-4309-BB85-CA19BAF091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C493A-8F8B-41B3-81E0-E8BC5047E079}" type="slidenum">
              <a:rPr lang="ru-RU">
                <a:solidFill>
                  <a:srgbClr val="E3DED1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3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32C1B-2591-4745-A9D7-24232A44802C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20494-144F-4417-AA96-08FB3311DD1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20494-144F-4417-AA96-08FB3311DD1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common/img/uploaded/doc_list/Proekt_raspisaniya_EGE,_GVE_i_GIA_v_9_klassakh_v_2011_godu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764704"/>
            <a:ext cx="8208912" cy="42484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Организация государственной итоговой  аттестации обучающихся, освоивших образовательные программы основного общего образования,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</a:t>
            </a:r>
            <a:r>
              <a:rPr lang="ru-RU" sz="8800" dirty="0" smtClean="0">
                <a:solidFill>
                  <a:srgbClr val="FF0000"/>
                </a:solidFill>
              </a:rPr>
              <a:t>  </a:t>
            </a:r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2021 </a:t>
            </a: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году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5517232"/>
            <a:ext cx="7772400" cy="6480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 ЕСОШ №  1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декабря  2020 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56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7191" y="1714206"/>
            <a:ext cx="7929618" cy="27363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Процедура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 ОГЭ-2021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3608" y="1772816"/>
            <a:ext cx="7929618" cy="27363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Экзамены начинаются </a:t>
            </a:r>
            <a:r>
              <a:rPr kumimoji="0" lang="ru-RU" sz="7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10.00</a:t>
            </a:r>
            <a:endParaRPr kumimoji="0" lang="ru-RU" sz="72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0" y="764704"/>
            <a:ext cx="1440160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3688" y="1844824"/>
            <a:ext cx="7929618" cy="27363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ОГЭ-2021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315416"/>
            <a:ext cx="7929618" cy="4214841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ОГЭ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36912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6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720"/>
            <a:ext cx="8064500" cy="5256584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zh-CN" sz="2800" b="1" u="sng" dirty="0">
                <a:solidFill>
                  <a:srgbClr val="FF0000"/>
                </a:solidFill>
                <a:latin typeface="Arial Narrow" pitchFamily="34" charset="0"/>
              </a:rPr>
              <a:t>ПОРЯДОК </a:t>
            </a:r>
            <a:r>
              <a:rPr lang="ru-RU" altLang="zh-CN" sz="2800" b="1" u="sng" dirty="0" smtClean="0">
                <a:solidFill>
                  <a:srgbClr val="FF0000"/>
                </a:solidFill>
                <a:latin typeface="Arial Narrow" pitchFamily="34" charset="0"/>
              </a:rPr>
              <a:t>   АПЕЛЛЯЦИЙ </a:t>
            </a:r>
            <a:endParaRPr lang="ru-RU" altLang="zh-CN" sz="2800" b="1" u="sng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ru-RU" altLang="zh-CN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altLang="zh-CN" sz="2800" b="1" dirty="0">
                <a:latin typeface="Arial Narrow" pitchFamily="34" charset="0"/>
              </a:rPr>
              <a:t>  </a:t>
            </a:r>
            <a:r>
              <a:rPr lang="ru-RU" altLang="zh-CN" sz="2400" b="1" dirty="0">
                <a:latin typeface="Arial Narrow" pitchFamily="34" charset="0"/>
              </a:rPr>
              <a:t>Апелляция - аргументированное письменное заявление: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2400" b="1" dirty="0">
                <a:latin typeface="Arial Narrow" pitchFamily="34" charset="0"/>
              </a:rPr>
              <a:t>-     о нарушении процедуры проведения ГИА;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2400" b="1" dirty="0">
                <a:latin typeface="Arial Narrow" pitchFamily="34" charset="0"/>
              </a:rPr>
              <a:t>- о несогласии с выставленными баллами.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ct val="25000"/>
              </a:spcAft>
            </a:pPr>
            <a:r>
              <a:rPr lang="ru-RU" altLang="zh-CN" sz="2400" dirty="0">
                <a:latin typeface="Arial Narrow" pitchFamily="34" charset="0"/>
              </a:rPr>
              <a:t>      Сроки приема апелляций о несогласии с выставленными баллами - </a:t>
            </a:r>
            <a:r>
              <a:rPr lang="ru-RU" altLang="zh-CN" sz="2400" u="sng" dirty="0">
                <a:solidFill>
                  <a:srgbClr val="C00000"/>
                </a:solidFill>
                <a:latin typeface="Arial Narrow" pitchFamily="34" charset="0"/>
              </a:rPr>
              <a:t>два рабочих дня с момента объявления результата.</a:t>
            </a:r>
            <a:r>
              <a:rPr lang="ru-RU" altLang="zh-CN" sz="2400" dirty="0">
                <a:latin typeface="Arial Narrow" pitchFamily="34" charset="0"/>
              </a:rPr>
              <a:t> Апелляция рассматривается </a:t>
            </a:r>
            <a:r>
              <a:rPr lang="ru-RU" altLang="zh-CN" sz="2400" u="sng" dirty="0">
                <a:solidFill>
                  <a:srgbClr val="C00000"/>
                </a:solidFill>
                <a:latin typeface="Arial Narrow" pitchFamily="34" charset="0"/>
              </a:rPr>
              <a:t>не более трех дней</a:t>
            </a:r>
            <a:r>
              <a:rPr lang="ru-RU" altLang="zh-CN" sz="2400" dirty="0">
                <a:latin typeface="Arial Narrow" pitchFamily="34" charset="0"/>
              </a:rPr>
              <a:t> после ее подачи.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ct val="25000"/>
              </a:spcAft>
            </a:pPr>
            <a:endParaRPr lang="ru-RU" altLang="zh-CN" dirty="0" smtClean="0"/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ct val="25000"/>
              </a:spcAft>
            </a:pPr>
            <a:r>
              <a:rPr lang="ru-RU" altLang="zh-CN" dirty="0" smtClean="0"/>
              <a:t>gia9@rcoi61.org.ru</a:t>
            </a:r>
            <a:endParaRPr lang="ru-RU" altLang="zh-CN" sz="2200" dirty="0">
              <a:solidFill>
                <a:srgbClr val="FF0000"/>
              </a:solidFill>
              <a:latin typeface="Arial Narrow" pitchFamily="34" charset="0"/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ct val="25000"/>
              </a:spcAft>
            </a:pPr>
            <a:endParaRPr lang="ru-RU" altLang="zh-CN" sz="2200" dirty="0">
              <a:solidFill>
                <a:srgbClr val="BC4E3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3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5696" y="1912839"/>
            <a:ext cx="7929618" cy="27363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Устное собеседование по русскому языку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(допуск к экзаменам)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 февраля 2021 года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случае необходимости итоговое собеседование проведут дистанционно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12" y="83671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15721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Система  оценивания</a:t>
            </a:r>
            <a:endParaRPr lang="ru-RU" dirty="0"/>
          </a:p>
        </p:txBody>
      </p:sp>
      <p:pic>
        <p:nvPicPr>
          <p:cNvPr id="4" name="Содержимое 3" descr="46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764704"/>
            <a:ext cx="4351346" cy="4071435"/>
          </a:xfrm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00B050"/>
                </a:solidFill>
                <a:latin typeface="Georgia" pitchFamily="18" charset="0"/>
              </a:rPr>
              <a:t>Зачёт</a:t>
            </a:r>
            <a:endParaRPr lang="ru-RU" sz="6600" b="1" u="sng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797152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  <a:latin typeface="Georgia" pitchFamily="18" charset="0"/>
              </a:rPr>
              <a:t>Незачёт</a:t>
            </a:r>
            <a:endParaRPr lang="ru-RU" sz="66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631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x\Pictures\800x600_1309355788_vipusk-www-ufacity-in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99593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3068960"/>
            <a:ext cx="68291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Окончание  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основной   школы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Picture 3" descr="sofuohdnmx%20w3w%20DSC025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F2F3"/>
              </a:clrFrom>
              <a:clrTo>
                <a:srgbClr val="EEF2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4648200"/>
            <a:ext cx="91439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ax\Pictures\0_6786b_974aeb6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3179497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Общие  положения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113337"/>
          </a:xfrm>
        </p:spPr>
        <p:txBody>
          <a:bodyPr/>
          <a:lstStyle/>
          <a:p>
            <a:r>
              <a:rPr lang="ru-RU" sz="2800" dirty="0" smtClean="0"/>
              <a:t>В случае получения обучающимся на государственной итоговой аттестации неудовлетворительных результатов </a:t>
            </a:r>
            <a:r>
              <a:rPr lang="ru-RU" sz="2800" b="1" u="sng" dirty="0" smtClean="0">
                <a:solidFill>
                  <a:srgbClr val="FF0000"/>
                </a:solidFill>
              </a:rPr>
              <a:t>не более чем по двум учебным предметам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dirty="0" smtClean="0"/>
              <a:t>(из числа обязательных учебных предметов и предметов по выбору обучающего) они будут повторно допущены к сдаче экзаменов по соответствующим учебным предметам. </a:t>
            </a:r>
          </a:p>
        </p:txBody>
      </p:sp>
    </p:spTree>
    <p:extLst>
      <p:ext uri="{BB962C8B-B14F-4D97-AF65-F5344CB8AC3E}">
        <p14:creationId xmlns:p14="http://schemas.microsoft.com/office/powerpoint/2010/main" val="2564744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Общие  положения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113337"/>
          </a:xfrm>
        </p:spPr>
        <p:txBody>
          <a:bodyPr/>
          <a:lstStyle/>
          <a:p>
            <a:r>
              <a:rPr lang="ru-RU" sz="2400" dirty="0" smtClean="0"/>
              <a:t>Обучающимся, не прошедшим государственную итоговую аттестацию или получившим на государственной итоговой аттестации неудовлетворительные результаты </a:t>
            </a:r>
            <a:r>
              <a:rPr lang="ru-RU" sz="2400" b="1" u="sng" dirty="0" smtClean="0">
                <a:solidFill>
                  <a:srgbClr val="FF0000"/>
                </a:solidFill>
              </a:rPr>
              <a:t>более чем по двум учебным предметам </a:t>
            </a:r>
            <a:r>
              <a:rPr lang="ru-RU" sz="2400" dirty="0" smtClean="0"/>
              <a:t>(из числа обязательных учебных предметов и предметов по выбору обучающего), либо получившим </a:t>
            </a:r>
            <a:r>
              <a:rPr lang="ru-RU" sz="2400" u="sng" dirty="0" smtClean="0">
                <a:solidFill>
                  <a:srgbClr val="FF0000"/>
                </a:solidFill>
              </a:rPr>
              <a:t>повторно неудовлетворительный результат по одному из этих учебных предметов</a:t>
            </a:r>
            <a:r>
              <a:rPr lang="ru-RU" sz="2400" dirty="0" smtClean="0"/>
              <a:t> на государственной итоговой аттестации в дополнительные сроки, будет предоставлено право повторно сдать экзамены по соответствующим учебным предметам не ранее 1 сентября 2021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4744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3E6"/>
                </a:solidFill>
                <a:latin typeface="Times New Roman" pitchFamily="18" charset="0"/>
              </a:rPr>
              <a:t>Общие положения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784725"/>
          </a:xfrm>
        </p:spPr>
        <p:txBody>
          <a:bodyPr/>
          <a:lstStyle/>
          <a:p>
            <a:pPr marL="609600" indent="-609600" algn="just" eaLnBrk="1" hangingPunct="1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Государственная итоговая аттестация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выпускников </a:t>
            </a:r>
            <a:r>
              <a:rPr lang="en-US" dirty="0" smtClean="0">
                <a:latin typeface="Times New Roman" pitchFamily="18" charset="0"/>
              </a:rPr>
              <a:t>IX</a:t>
            </a:r>
            <a:r>
              <a:rPr lang="ru-RU" dirty="0" smtClean="0">
                <a:latin typeface="Times New Roman" pitchFamily="18" charset="0"/>
              </a:rPr>
              <a:t> классов общеобразовательных учреждений Российской Федерации, независимо от формы получения образования, после освоения ими общеобразовательных программ основного общего </a:t>
            </a:r>
            <a:r>
              <a:rPr lang="ru-RU" dirty="0" smtClean="0">
                <a:latin typeface="Times New Roman" pitchFamily="18" charset="0"/>
              </a:rPr>
              <a:t>образования</a:t>
            </a:r>
            <a:endParaRPr lang="ru-RU" dirty="0" smtClean="0">
              <a:latin typeface="Times New Roman" pitchFamily="18" charset="0"/>
            </a:endParaRPr>
          </a:p>
          <a:p>
            <a:pPr marL="609600" indent="-609600" algn="just" eaLnBrk="1" hangingPunct="1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 является обязательной.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1184654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Общие положения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960" cy="2016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Выпускникам общеобразовательного учреждения, прошедшим государственную итоговую аттестацию, выдается документ государственного образца  –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</a:rPr>
              <a:t>аттестат об основном общем образовании.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sz="2400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Max\Pictures\attestat_ob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 bwMode="auto">
          <a:xfrm>
            <a:off x="3779912" y="2636912"/>
            <a:ext cx="5220072" cy="38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x\Pictures\attestat_ob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2601329"/>
            <a:ext cx="2699792" cy="39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843808" y="4293096"/>
            <a:ext cx="864096" cy="57606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27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pPr eaLnBrk="1" hangingPunct="1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</a:rPr>
              <a:t>Общие положения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357298"/>
            <a:ext cx="6357982" cy="4957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Выпускникам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IX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класса, имеющим   годовые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экзаменационные и итоговые отметки 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«5»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, выдается </a:t>
            </a:r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аттестат</a:t>
            </a:r>
            <a:r>
              <a:rPr lang="ru-RU" sz="2000" u="sng" dirty="0" smtClean="0">
                <a:solidFill>
                  <a:srgbClr val="FF0000"/>
                </a:solidFill>
                <a:cs typeface="Times New Roman" pitchFamily="18" charset="0"/>
              </a:rPr>
              <a:t> об основном общем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ru-RU" sz="2000" u="sng" dirty="0" smtClean="0">
                <a:solidFill>
                  <a:srgbClr val="FF0000"/>
                </a:solidFill>
                <a:cs typeface="Times New Roman" pitchFamily="18" charset="0"/>
              </a:rPr>
              <a:t>образовании </a:t>
            </a:r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особого    образца</a:t>
            </a:r>
            <a:r>
              <a:rPr lang="ru-RU" sz="2000" u="sng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x\Pictures\attestat_obl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8" t="1770" r="4307" b="2604"/>
          <a:stretch/>
        </p:blipFill>
        <p:spPr bwMode="auto">
          <a:xfrm>
            <a:off x="95034" y="2786057"/>
            <a:ext cx="2476702" cy="35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86058"/>
            <a:ext cx="5738778" cy="35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2571736" y="4286256"/>
            <a:ext cx="714380" cy="57606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46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4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548680"/>
            <a:ext cx="7772400" cy="3384599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профильного обучения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2020-2021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учебном   году</a:t>
            </a:r>
          </a:p>
        </p:txBody>
      </p:sp>
      <p:pic>
        <p:nvPicPr>
          <p:cNvPr id="6" name="Picture 2" descr="C:\Users\Max\Pictures\300x57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6" y="764704"/>
            <a:ext cx="32669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Планируемые  профили в 2021-2022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46523"/>
              </p:ext>
            </p:extLst>
          </p:nvPr>
        </p:nvGraphicFramePr>
        <p:xfrm>
          <a:off x="354046" y="2276872"/>
          <a:ext cx="8568952" cy="386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Профиль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Профильные предметы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Социально-правовой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алгебра и начала анализа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Естественно-научный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химия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биология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764704"/>
            <a:ext cx="8208912" cy="42484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Организация государственной итоговой  аттестации обучающихся, освоивших образовательные программы основного общего образования,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</a:t>
            </a:r>
            <a:r>
              <a:rPr lang="ru-RU" sz="8800" dirty="0" smtClean="0">
                <a:solidFill>
                  <a:srgbClr val="FF0000"/>
                </a:solidFill>
              </a:rPr>
              <a:t>  </a:t>
            </a:r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2021 </a:t>
            </a:r>
            <a:r>
              <a:rPr lang="ru-RU" sz="4000" dirty="0" smtClean="0">
                <a:solidFill>
                  <a:srgbClr val="FF0000"/>
                </a:solidFill>
              </a:rPr>
              <a:t>году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5517232"/>
            <a:ext cx="7772400" cy="6480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 ЕСОШ №  1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декабря 2020 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56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3E6"/>
                </a:solidFill>
                <a:latin typeface="Times New Roman" pitchFamily="18" charset="0"/>
              </a:rPr>
              <a:t>Общие положения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6243" y="1665288"/>
            <a:ext cx="8291513" cy="518318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К государственной итоговой аттестации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допускаются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обучающиеся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IX</a:t>
            </a:r>
            <a:r>
              <a:rPr lang="ru-RU" sz="2800" dirty="0" smtClean="0">
                <a:latin typeface="Times New Roman" pitchFamily="18" charset="0"/>
              </a:rPr>
              <a:t> классов, освоившие образовательные программы основного общего образования и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</a:rPr>
              <a:t>имеющие </a:t>
            </a: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</a:rPr>
              <a:t>положительные годовые отметки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</a:rPr>
              <a:t> по всем предметам учебного плана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общеобразовательного учреждения.</a:t>
            </a:r>
            <a:endParaRPr lang="ru-RU" sz="2800" b="1" i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22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3E6"/>
                </a:solidFill>
                <a:latin typeface="Times New Roman" pitchFamily="18" charset="0"/>
              </a:rPr>
              <a:t>Общие положения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964488" cy="4924425"/>
          </a:xfrm>
        </p:spPr>
        <p:txBody>
          <a:bodyPr/>
          <a:lstStyle/>
          <a:p>
            <a:pPr algn="just" eaLnBrk="1" hangingPunct="1"/>
            <a:r>
              <a:rPr lang="ru-RU" sz="4000" dirty="0" smtClean="0">
                <a:latin typeface="Times New Roman" pitchFamily="18" charset="0"/>
              </a:rPr>
              <a:t>Выпускники  9  класса в </a:t>
            </a:r>
            <a:r>
              <a:rPr lang="ru-RU" sz="4000" dirty="0" smtClean="0">
                <a:latin typeface="Times New Roman" pitchFamily="18" charset="0"/>
              </a:rPr>
              <a:t>2021 </a:t>
            </a:r>
            <a:r>
              <a:rPr lang="ru-RU" sz="4000" dirty="0" smtClean="0">
                <a:latin typeface="Times New Roman" pitchFamily="18" charset="0"/>
              </a:rPr>
              <a:t>г. сдают</a:t>
            </a:r>
          </a:p>
          <a:p>
            <a:pPr algn="ctr" eaLnBrk="1" hangingPunct="1">
              <a:buNone/>
            </a:pPr>
            <a:r>
              <a:rPr lang="ru-RU" sz="4400" dirty="0" smtClean="0">
                <a:latin typeface="Times New Roman" pitchFamily="18" charset="0"/>
              </a:rPr>
              <a:t>  </a:t>
            </a:r>
            <a:r>
              <a:rPr lang="ru-RU" sz="9600" b="1" u="sng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</a:rPr>
              <a:t>  экзамена:   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обязательные  два  экзамена  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по 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русскому  языку   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и       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математике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+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2  экзамена  по  выбору</a:t>
            </a:r>
            <a:endParaRPr lang="ru-RU" sz="36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82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8462"/>
            <a:ext cx="8892480" cy="655272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91" y="-173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9905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dirty="0"/>
          </a:p>
          <a:p>
            <a:pPr indent="450215" algn="just"/>
            <a:r>
              <a:rPr lang="ru-RU" sz="2200" dirty="0">
                <a:latin typeface="Times New Roman" pitchFamily="18" charset="0"/>
                <a:cs typeface="Times New Roman" pitchFamily="18" charset="0"/>
                <a:hlinkClick r:id="rId3"/>
              </a:rPr>
              <a:t>Единые сроки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проведения экзаменов в новой форме ежегодно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утверждаются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215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Продолжительность экзаменов по разным предметам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ГИА-2021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новой форме:</a:t>
            </a:r>
          </a:p>
          <a:p>
            <a:pPr marL="457200" indent="-276860" algn="just"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языку, математике, литературе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 часа 55 мин(235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мин.);</a:t>
            </a:r>
          </a:p>
          <a:p>
            <a:pPr marL="457200" indent="-276860" algn="just"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обществознанию и физике – 3 часа (180 минут);</a:t>
            </a:r>
          </a:p>
          <a:p>
            <a:pPr marL="457200" indent="-276860" algn="just">
              <a:spcAft>
                <a:spcPts val="0"/>
              </a:spcAft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· по биологии и истории - 2,5 часа (150 мин.);</a:t>
            </a:r>
          </a:p>
          <a:p>
            <a:pPr marL="457200" indent="-276860" algn="just"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географии, химии, информатике и ИКТ – 2 часа (120 мин.).</a:t>
            </a:r>
          </a:p>
          <a:p>
            <a:pPr indent="-27686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Продолжительность экзамена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(английский, французский, немецкий, испанский)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составляет 106 минут:</a:t>
            </a:r>
          </a:p>
          <a:p>
            <a:pPr marL="457200" indent="-276860" algn="just"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· письменная часть – 1,5 часа (90 минут)</a:t>
            </a:r>
          </a:p>
          <a:p>
            <a:pPr marL="457200" indent="-276860" algn="just"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· устная часть – 16 минут (время устного ответа составляет 6 минут на одного отвечающего, время подготовки к устному ответу 8–10 минут, не считая фактического времени ожидания участниками ГИА для ответа на устную часть экзамена).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52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7920879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допускается </a:t>
            </a:r>
            <a:r>
              <a:rPr lang="ru-RU" sz="4400" u="sng" dirty="0" smtClean="0">
                <a:latin typeface="+mj-lt"/>
                <a:ea typeface="+mj-ea"/>
                <a:cs typeface="+mj-cs"/>
              </a:rPr>
              <a:t> в 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ППЭ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568" y="1556792"/>
            <a:ext cx="7848872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день проведения экзамена в ППЭ  могут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присутствовать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представители средств массовой информации, общественные наблюдатели, аккредитованные в установленном порядке.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Представители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средств массовой информации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присутствуют в аудиториях для проведения экзамена только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момента начала выполнения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обучающимися экзаменационной работы.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Общественные наблюдатели свободно перемещаются по ППЭ. При этом в одной аудитории находится только 1 общественный наблюдатель.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Допуск в ППЭ лиц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осуществляется только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наличии у них документов, удостоверяющих их личность и подтверждающих их полномочия.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Допуск обучающихся в ППЭ осуществляется при наличии у них документов, удостоверяющих их личность, в том числе свидетельств о рождении,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52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112" y="908720"/>
            <a:ext cx="7992888" cy="511256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 сдается обучающимися самостоятельно, без помощи посторонних лиц.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находятся: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ручка;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документ, удостоверяющий личность;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средства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перечень которых определяется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 по учебным предметам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 при необходимости лекарства и питание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0" y="764704"/>
            <a:ext cx="1440160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266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120248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144" y="1556792"/>
            <a:ext cx="7704856" cy="4824536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pic>
        <p:nvPicPr>
          <p:cNvPr id="5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179512" y="1196752"/>
            <a:ext cx="1440160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651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28575" cap="flat" cmpd="sng" algn="ctr">
          <a:solidFill>
            <a:srgbClr val="9933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764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Georgia</vt:lpstr>
      <vt:lpstr>Monotype Corsiva</vt:lpstr>
      <vt:lpstr>Tahoma</vt:lpstr>
      <vt:lpstr>Times New Roman</vt:lpstr>
      <vt:lpstr>Verdana</vt:lpstr>
      <vt:lpstr>Wingdings</vt:lpstr>
      <vt:lpstr>Wingdings 2</vt:lpstr>
      <vt:lpstr>1_Тема Office</vt:lpstr>
      <vt:lpstr>1_Палитра</vt:lpstr>
      <vt:lpstr>2_Палитра</vt:lpstr>
      <vt:lpstr>3_Палитра</vt:lpstr>
      <vt:lpstr>Аспект</vt:lpstr>
      <vt:lpstr>2_Тема Office</vt:lpstr>
      <vt:lpstr>Оформление по умолчанию</vt:lpstr>
      <vt:lpstr>2_Оформление по умолчанию</vt:lpstr>
      <vt:lpstr>Организация государственной итоговой  аттестации обучающихся, освоивших образовательные программы основного общего образования,  в  2021  году</vt:lpstr>
      <vt:lpstr>Общие положения</vt:lpstr>
      <vt:lpstr>Общие положения</vt:lpstr>
      <vt:lpstr>Общие положения</vt:lpstr>
      <vt:lpstr>  </vt:lpstr>
      <vt:lpstr>Презентация PowerPoint</vt:lpstr>
      <vt:lpstr>Презентация PowerPoint</vt:lpstr>
      <vt:lpstr>Презентация PowerPoint</vt:lpstr>
      <vt:lpstr>Учащимся запрещено</vt:lpstr>
      <vt:lpstr>Презентация PowerPoint</vt:lpstr>
      <vt:lpstr>Презентация PowerPoint</vt:lpstr>
      <vt:lpstr>Презентация PowerPoint</vt:lpstr>
      <vt:lpstr>Апелляция участника  ОГЭ</vt:lpstr>
      <vt:lpstr>Презентация PowerPoint</vt:lpstr>
      <vt:lpstr>Презентация PowerPoint</vt:lpstr>
      <vt:lpstr>Система  оценивания</vt:lpstr>
      <vt:lpstr>Презентация PowerPoint</vt:lpstr>
      <vt:lpstr>Общие  положения</vt:lpstr>
      <vt:lpstr>Общие  положения</vt:lpstr>
      <vt:lpstr>Общие положения</vt:lpstr>
      <vt:lpstr>Общие положения</vt:lpstr>
      <vt:lpstr>Организация  профильного обучения в 2020-2021  учебном   году</vt:lpstr>
      <vt:lpstr>Планируемые  профили в 2021-2022 уч.г.</vt:lpstr>
      <vt:lpstr>Организация государственной итоговой  аттестации обучающихся, освоивших образовательные программы основного общего образования,  в  2021 году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Терещенко</cp:lastModifiedBy>
  <cp:revision>91</cp:revision>
  <dcterms:created xsi:type="dcterms:W3CDTF">2012-11-18T15:27:23Z</dcterms:created>
  <dcterms:modified xsi:type="dcterms:W3CDTF">2020-12-08T10:40:48Z</dcterms:modified>
</cp:coreProperties>
</file>